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37463413" cy="21067713"/>
  <p:notesSz cx="6858000" cy="9144000"/>
  <p:defaultTextStyle>
    <a:defPPr>
      <a:defRPr lang="en-US"/>
    </a:defPPr>
    <a:lvl1pPr marL="0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1pPr>
    <a:lvl2pPr marL="1672300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2pPr>
    <a:lvl3pPr marL="3344601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3pPr>
    <a:lvl4pPr marL="5016901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4pPr>
    <a:lvl5pPr marL="6689202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5pPr>
    <a:lvl6pPr marL="8361502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6pPr>
    <a:lvl7pPr marL="10033803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7pPr>
    <a:lvl8pPr marL="11706103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8pPr>
    <a:lvl9pPr marL="13378404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636">
          <p15:clr>
            <a:srgbClr val="A4A3A4"/>
          </p15:clr>
        </p15:guide>
        <p15:guide id="2" pos="118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9"/>
    <p:restoredTop sz="98419" autoAdjust="0"/>
  </p:normalViewPr>
  <p:slideViewPr>
    <p:cSldViewPr snapToGrid="0" snapToObjects="1">
      <p:cViewPr>
        <p:scale>
          <a:sx n="28" d="100"/>
          <a:sy n="28" d="100"/>
        </p:scale>
        <p:origin x="-160" y="-2152"/>
      </p:cViewPr>
      <p:guideLst>
        <p:guide orient="horz" pos="6636"/>
        <p:guide pos="118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026BA-50E8-7644-BEF6-07CACBFB9997}" type="datetimeFigureOut">
              <a:rPr lang="en-US" smtClean="0"/>
              <a:t>4/24/18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A170F-69B8-B741-A099-15AE468EF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209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1pPr>
    <a:lvl2pPr marL="1672300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2pPr>
    <a:lvl3pPr marL="3344601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3pPr>
    <a:lvl4pPr marL="5016901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4pPr>
    <a:lvl5pPr marL="6689202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5pPr>
    <a:lvl6pPr marL="8361502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6pPr>
    <a:lvl7pPr marL="10033803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7pPr>
    <a:lvl8pPr marL="11706103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8pPr>
    <a:lvl9pPr marL="13378404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09756" y="6544648"/>
            <a:ext cx="31843901" cy="451590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19512" y="11938371"/>
            <a:ext cx="26224389" cy="538397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72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344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016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689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361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033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706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37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4/24/18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92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4/24/18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85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284548" y="2589575"/>
            <a:ext cx="34530082" cy="5522471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74799" y="2589575"/>
            <a:ext cx="102985361" cy="5522471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4/24/18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06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4/24/18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63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9352" y="13537958"/>
            <a:ext cx="31843901" cy="4184282"/>
          </a:xfrm>
        </p:spPr>
        <p:txBody>
          <a:bodyPr anchor="t"/>
          <a:lstStyle>
            <a:lvl1pPr algn="l">
              <a:defRPr sz="14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9352" y="8929397"/>
            <a:ext cx="31843901" cy="4608561"/>
          </a:xfrm>
        </p:spPr>
        <p:txBody>
          <a:bodyPr anchor="b"/>
          <a:lstStyle>
            <a:lvl1pPr marL="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1pPr>
            <a:lvl2pPr marL="167230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2pPr>
            <a:lvl3pPr marL="3344601" indent="0">
              <a:buNone/>
              <a:defRPr sz="5900">
                <a:solidFill>
                  <a:schemeClr val="tx1">
                    <a:tint val="75000"/>
                  </a:schemeClr>
                </a:solidFill>
              </a:defRPr>
            </a:lvl3pPr>
            <a:lvl4pPr marL="5016901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4pPr>
            <a:lvl5pPr marL="6689202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5pPr>
            <a:lvl6pPr marL="8361502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6pPr>
            <a:lvl7pPr marL="10033803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7pPr>
            <a:lvl8pPr marL="11706103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8pPr>
            <a:lvl9pPr marL="13378404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4/24/18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73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74798" y="15103407"/>
            <a:ext cx="68754471" cy="42710887"/>
          </a:xfrm>
        </p:spPr>
        <p:txBody>
          <a:bodyPr/>
          <a:lstStyle>
            <a:lvl1pPr>
              <a:defRPr sz="10200"/>
            </a:lvl1pPr>
            <a:lvl2pPr>
              <a:defRPr sz="8800"/>
            </a:lvl2pPr>
            <a:lvl3pPr>
              <a:defRPr sz="73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053657" y="15103407"/>
            <a:ext cx="68760973" cy="42710887"/>
          </a:xfrm>
        </p:spPr>
        <p:txBody>
          <a:bodyPr/>
          <a:lstStyle>
            <a:lvl1pPr>
              <a:defRPr sz="10200"/>
            </a:lvl1pPr>
            <a:lvl2pPr>
              <a:defRPr sz="8800"/>
            </a:lvl2pPr>
            <a:lvl3pPr>
              <a:defRPr sz="73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4/24/18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82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3171" y="843685"/>
            <a:ext cx="33717072" cy="351128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3171" y="4715853"/>
            <a:ext cx="16552847" cy="1965343"/>
          </a:xfrm>
        </p:spPr>
        <p:txBody>
          <a:bodyPr anchor="b"/>
          <a:lstStyle>
            <a:lvl1pPr marL="0" indent="0">
              <a:buNone/>
              <a:defRPr sz="8800" b="1"/>
            </a:lvl1pPr>
            <a:lvl2pPr marL="1672300" indent="0">
              <a:buNone/>
              <a:defRPr sz="7300" b="1"/>
            </a:lvl2pPr>
            <a:lvl3pPr marL="3344601" indent="0">
              <a:buNone/>
              <a:defRPr sz="6600" b="1"/>
            </a:lvl3pPr>
            <a:lvl4pPr marL="5016901" indent="0">
              <a:buNone/>
              <a:defRPr sz="5900" b="1"/>
            </a:lvl4pPr>
            <a:lvl5pPr marL="6689202" indent="0">
              <a:buNone/>
              <a:defRPr sz="5900" b="1"/>
            </a:lvl5pPr>
            <a:lvl6pPr marL="8361502" indent="0">
              <a:buNone/>
              <a:defRPr sz="5900" b="1"/>
            </a:lvl6pPr>
            <a:lvl7pPr marL="10033803" indent="0">
              <a:buNone/>
              <a:defRPr sz="5900" b="1"/>
            </a:lvl7pPr>
            <a:lvl8pPr marL="11706103" indent="0">
              <a:buNone/>
              <a:defRPr sz="5900" b="1"/>
            </a:lvl8pPr>
            <a:lvl9pPr marL="13378404" indent="0">
              <a:buNone/>
              <a:defRPr sz="5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73171" y="6681196"/>
            <a:ext cx="16552847" cy="12138320"/>
          </a:xfrm>
        </p:spPr>
        <p:txBody>
          <a:bodyPr/>
          <a:lstStyle>
            <a:lvl1pPr>
              <a:defRPr sz="8800"/>
            </a:lvl1pPr>
            <a:lvl2pPr>
              <a:defRPr sz="73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030895" y="4715853"/>
            <a:ext cx="16559349" cy="1965343"/>
          </a:xfrm>
        </p:spPr>
        <p:txBody>
          <a:bodyPr anchor="b"/>
          <a:lstStyle>
            <a:lvl1pPr marL="0" indent="0">
              <a:buNone/>
              <a:defRPr sz="8800" b="1"/>
            </a:lvl1pPr>
            <a:lvl2pPr marL="1672300" indent="0">
              <a:buNone/>
              <a:defRPr sz="7300" b="1"/>
            </a:lvl2pPr>
            <a:lvl3pPr marL="3344601" indent="0">
              <a:buNone/>
              <a:defRPr sz="6600" b="1"/>
            </a:lvl3pPr>
            <a:lvl4pPr marL="5016901" indent="0">
              <a:buNone/>
              <a:defRPr sz="5900" b="1"/>
            </a:lvl4pPr>
            <a:lvl5pPr marL="6689202" indent="0">
              <a:buNone/>
              <a:defRPr sz="5900" b="1"/>
            </a:lvl5pPr>
            <a:lvl6pPr marL="8361502" indent="0">
              <a:buNone/>
              <a:defRPr sz="5900" b="1"/>
            </a:lvl6pPr>
            <a:lvl7pPr marL="10033803" indent="0">
              <a:buNone/>
              <a:defRPr sz="5900" b="1"/>
            </a:lvl7pPr>
            <a:lvl8pPr marL="11706103" indent="0">
              <a:buNone/>
              <a:defRPr sz="5900" b="1"/>
            </a:lvl8pPr>
            <a:lvl9pPr marL="13378404" indent="0">
              <a:buNone/>
              <a:defRPr sz="5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030895" y="6681196"/>
            <a:ext cx="16559349" cy="12138320"/>
          </a:xfrm>
        </p:spPr>
        <p:txBody>
          <a:bodyPr/>
          <a:lstStyle>
            <a:lvl1pPr>
              <a:defRPr sz="8800"/>
            </a:lvl1pPr>
            <a:lvl2pPr>
              <a:defRPr sz="73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4/24/18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4/24/18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0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4/24/18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712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3173" y="838807"/>
            <a:ext cx="12325205" cy="3569807"/>
          </a:xfrm>
        </p:spPr>
        <p:txBody>
          <a:bodyPr anchor="b"/>
          <a:lstStyle>
            <a:lvl1pPr algn="l">
              <a:defRPr sz="7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47154" y="838809"/>
            <a:ext cx="20943089" cy="17980709"/>
          </a:xfrm>
        </p:spPr>
        <p:txBody>
          <a:bodyPr/>
          <a:lstStyle>
            <a:lvl1pPr>
              <a:defRPr sz="11700"/>
            </a:lvl1pPr>
            <a:lvl2pPr>
              <a:defRPr sz="10200"/>
            </a:lvl2pPr>
            <a:lvl3pPr>
              <a:defRPr sz="88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73173" y="4408616"/>
            <a:ext cx="12325205" cy="14410902"/>
          </a:xfrm>
        </p:spPr>
        <p:txBody>
          <a:bodyPr/>
          <a:lstStyle>
            <a:lvl1pPr marL="0" indent="0">
              <a:buNone/>
              <a:defRPr sz="5100"/>
            </a:lvl1pPr>
            <a:lvl2pPr marL="1672300" indent="0">
              <a:buNone/>
              <a:defRPr sz="4400"/>
            </a:lvl2pPr>
            <a:lvl3pPr marL="3344601" indent="0">
              <a:buNone/>
              <a:defRPr sz="3700"/>
            </a:lvl3pPr>
            <a:lvl4pPr marL="5016901" indent="0">
              <a:buNone/>
              <a:defRPr sz="3300"/>
            </a:lvl4pPr>
            <a:lvl5pPr marL="6689202" indent="0">
              <a:buNone/>
              <a:defRPr sz="3300"/>
            </a:lvl5pPr>
            <a:lvl6pPr marL="8361502" indent="0">
              <a:buNone/>
              <a:defRPr sz="3300"/>
            </a:lvl6pPr>
            <a:lvl7pPr marL="10033803" indent="0">
              <a:buNone/>
              <a:defRPr sz="3300"/>
            </a:lvl7pPr>
            <a:lvl8pPr marL="11706103" indent="0">
              <a:buNone/>
              <a:defRPr sz="3300"/>
            </a:lvl8pPr>
            <a:lvl9pPr marL="13378404" indent="0">
              <a:buNone/>
              <a:defRPr sz="3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4/24/18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4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3091" y="14747399"/>
            <a:ext cx="22478048" cy="1741014"/>
          </a:xfrm>
        </p:spPr>
        <p:txBody>
          <a:bodyPr anchor="b"/>
          <a:lstStyle>
            <a:lvl1pPr algn="l">
              <a:defRPr sz="7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343091" y="1882439"/>
            <a:ext cx="22478048" cy="12640628"/>
          </a:xfrm>
        </p:spPr>
        <p:txBody>
          <a:bodyPr/>
          <a:lstStyle>
            <a:lvl1pPr marL="0" indent="0">
              <a:buNone/>
              <a:defRPr sz="11700"/>
            </a:lvl1pPr>
            <a:lvl2pPr marL="1672300" indent="0">
              <a:buNone/>
              <a:defRPr sz="10200"/>
            </a:lvl2pPr>
            <a:lvl3pPr marL="3344601" indent="0">
              <a:buNone/>
              <a:defRPr sz="8800"/>
            </a:lvl3pPr>
            <a:lvl4pPr marL="5016901" indent="0">
              <a:buNone/>
              <a:defRPr sz="7300"/>
            </a:lvl4pPr>
            <a:lvl5pPr marL="6689202" indent="0">
              <a:buNone/>
              <a:defRPr sz="7300"/>
            </a:lvl5pPr>
            <a:lvl6pPr marL="8361502" indent="0">
              <a:buNone/>
              <a:defRPr sz="7300"/>
            </a:lvl6pPr>
            <a:lvl7pPr marL="10033803" indent="0">
              <a:buNone/>
              <a:defRPr sz="7300"/>
            </a:lvl7pPr>
            <a:lvl8pPr marL="11706103" indent="0">
              <a:buNone/>
              <a:defRPr sz="7300"/>
            </a:lvl8pPr>
            <a:lvl9pPr marL="13378404" indent="0">
              <a:buNone/>
              <a:defRPr sz="7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43091" y="16488413"/>
            <a:ext cx="22478048" cy="2472529"/>
          </a:xfrm>
        </p:spPr>
        <p:txBody>
          <a:bodyPr/>
          <a:lstStyle>
            <a:lvl1pPr marL="0" indent="0">
              <a:buNone/>
              <a:defRPr sz="5100"/>
            </a:lvl1pPr>
            <a:lvl2pPr marL="1672300" indent="0">
              <a:buNone/>
              <a:defRPr sz="4400"/>
            </a:lvl2pPr>
            <a:lvl3pPr marL="3344601" indent="0">
              <a:buNone/>
              <a:defRPr sz="3700"/>
            </a:lvl3pPr>
            <a:lvl4pPr marL="5016901" indent="0">
              <a:buNone/>
              <a:defRPr sz="3300"/>
            </a:lvl4pPr>
            <a:lvl5pPr marL="6689202" indent="0">
              <a:buNone/>
              <a:defRPr sz="3300"/>
            </a:lvl5pPr>
            <a:lvl6pPr marL="8361502" indent="0">
              <a:buNone/>
              <a:defRPr sz="3300"/>
            </a:lvl6pPr>
            <a:lvl7pPr marL="10033803" indent="0">
              <a:buNone/>
              <a:defRPr sz="3300"/>
            </a:lvl7pPr>
            <a:lvl8pPr marL="11706103" indent="0">
              <a:buNone/>
              <a:defRPr sz="3300"/>
            </a:lvl8pPr>
            <a:lvl9pPr marL="13378404" indent="0">
              <a:buNone/>
              <a:defRPr sz="3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t>4/24/18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50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73171" y="843685"/>
            <a:ext cx="33717072" cy="3511286"/>
          </a:xfrm>
          <a:prstGeom prst="rect">
            <a:avLst/>
          </a:prstGeom>
        </p:spPr>
        <p:txBody>
          <a:bodyPr vert="horz" lIns="334460" tIns="167230" rIns="334460" bIns="16723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3171" y="4915801"/>
            <a:ext cx="33717072" cy="13903717"/>
          </a:xfrm>
          <a:prstGeom prst="rect">
            <a:avLst/>
          </a:prstGeom>
        </p:spPr>
        <p:txBody>
          <a:bodyPr vert="horz" lIns="334460" tIns="167230" rIns="334460" bIns="16723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73171" y="19526650"/>
            <a:ext cx="8741463" cy="1121661"/>
          </a:xfrm>
          <a:prstGeom prst="rect">
            <a:avLst/>
          </a:prstGeom>
        </p:spPr>
        <p:txBody>
          <a:bodyPr vert="horz" lIns="334460" tIns="167230" rIns="334460" bIns="167230" rtlCol="0" anchor="ctr"/>
          <a:lstStyle>
            <a:lvl1pPr algn="l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508FF-519A-5247-A55B-6160E89D8571}" type="datetimeFigureOut">
              <a:rPr lang="en-US" smtClean="0"/>
              <a:t>4/24/18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00000" y="19526650"/>
            <a:ext cx="11863414" cy="1121661"/>
          </a:xfrm>
          <a:prstGeom prst="rect">
            <a:avLst/>
          </a:prstGeom>
        </p:spPr>
        <p:txBody>
          <a:bodyPr vert="horz" lIns="334460" tIns="167230" rIns="334460" bIns="167230" rtlCol="0" anchor="ctr"/>
          <a:lstStyle>
            <a:lvl1pPr algn="ctr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848779" y="19526650"/>
            <a:ext cx="8741463" cy="1121661"/>
          </a:xfrm>
          <a:prstGeom prst="rect">
            <a:avLst/>
          </a:prstGeom>
        </p:spPr>
        <p:txBody>
          <a:bodyPr vert="horz" lIns="334460" tIns="167230" rIns="334460" bIns="167230" rtlCol="0" anchor="ctr"/>
          <a:lstStyle>
            <a:lvl1pPr algn="r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7CC67-5F63-EC4C-8EE0-AD36DF5A3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4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672300" rtl="0" eaLnBrk="1" latinLnBrk="0" hangingPunct="1">
        <a:spcBef>
          <a:spcPct val="0"/>
        </a:spcBef>
        <a:buNone/>
        <a:defRPr sz="1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54225" indent="-1254225" algn="l" defTabSz="1672300" rtl="0" eaLnBrk="1" latinLnBrk="0" hangingPunct="1">
        <a:spcBef>
          <a:spcPct val="20000"/>
        </a:spcBef>
        <a:buFont typeface="Arial"/>
        <a:buChar char="•"/>
        <a:defRPr sz="11700" kern="1200">
          <a:solidFill>
            <a:schemeClr val="tx1"/>
          </a:solidFill>
          <a:latin typeface="+mn-lt"/>
          <a:ea typeface="+mn-ea"/>
          <a:cs typeface="+mn-cs"/>
        </a:defRPr>
      </a:lvl1pPr>
      <a:lvl2pPr marL="2717488" indent="-1045188" algn="l" defTabSz="1672300" rtl="0" eaLnBrk="1" latinLnBrk="0" hangingPunct="1">
        <a:spcBef>
          <a:spcPct val="20000"/>
        </a:spcBef>
        <a:buFont typeface="Arial"/>
        <a:buChar char="–"/>
        <a:defRPr sz="10200" kern="1200">
          <a:solidFill>
            <a:schemeClr val="tx1"/>
          </a:solidFill>
          <a:latin typeface="+mn-lt"/>
          <a:ea typeface="+mn-ea"/>
          <a:cs typeface="+mn-cs"/>
        </a:defRPr>
      </a:lvl2pPr>
      <a:lvl3pPr marL="4180751" indent="-836150" algn="l" defTabSz="1672300" rtl="0" eaLnBrk="1" latinLnBrk="0" hangingPunct="1">
        <a:spcBef>
          <a:spcPct val="20000"/>
        </a:spcBef>
        <a:buFont typeface="Arial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5853052" indent="-836150" algn="l" defTabSz="1672300" rtl="0" eaLnBrk="1" latinLnBrk="0" hangingPunct="1">
        <a:spcBef>
          <a:spcPct val="20000"/>
        </a:spcBef>
        <a:buFont typeface="Arial"/>
        <a:buChar char="–"/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525352" indent="-836150" algn="l" defTabSz="1672300" rtl="0" eaLnBrk="1" latinLnBrk="0" hangingPunct="1">
        <a:spcBef>
          <a:spcPct val="20000"/>
        </a:spcBef>
        <a:buFont typeface="Arial"/>
        <a:buChar char="»"/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197652" indent="-836150" algn="l" defTabSz="16723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0869953" indent="-836150" algn="l" defTabSz="16723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542253" indent="-836150" algn="l" defTabSz="16723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214554" indent="-836150" algn="l" defTabSz="16723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1pPr>
      <a:lvl2pPr marL="1672300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3344601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016901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4pPr>
      <a:lvl5pPr marL="6689202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5pPr>
      <a:lvl6pPr marL="8361502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6pPr>
      <a:lvl7pPr marL="10033803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7pPr>
      <a:lvl8pPr marL="11706103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8pPr>
      <a:lvl9pPr marL="13378404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slide" Target="slide1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921" y="104931"/>
            <a:ext cx="37205587" cy="20821338"/>
          </a:xfrm>
          <a:prstGeom prst="rect">
            <a:avLst/>
          </a:prstGeom>
          <a:noFill/>
          <a:ln w="254000">
            <a:solidFill>
              <a:srgbClr val="000000"/>
            </a:solidFill>
            <a:miter lim="800000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9139904" y="3602321"/>
            <a:ext cx="17862072" cy="13815017"/>
          </a:xfrm>
          <a:prstGeom prst="rect">
            <a:avLst/>
          </a:prstGeom>
          <a:solidFill>
            <a:schemeClr val="bg1">
              <a:alpha val="81960"/>
            </a:schemeClr>
          </a:solidFill>
          <a:ln w="76200" cmpd="sng">
            <a:solidFill>
              <a:srgbClr val="C0504D"/>
            </a:solidFill>
            <a:miter lim="800000"/>
            <a:headEnd/>
            <a:tailEnd/>
          </a:ln>
        </p:spPr>
        <p:txBody>
          <a:bodyPr wrap="none" lIns="139321" tIns="69659" rIns="139321" bIns="69659" anchor="ctr"/>
          <a:lstStyle/>
          <a:p>
            <a:endParaRPr lang="en-US">
              <a:latin typeface="Calibri" charset="0"/>
            </a:endParaRPr>
          </a:p>
          <a:p>
            <a:endParaRPr lang="en-US">
              <a:latin typeface="Calibri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19921" y="104931"/>
            <a:ext cx="37205587" cy="20821338"/>
          </a:xfrm>
          <a:prstGeom prst="rect">
            <a:avLst/>
          </a:prstGeom>
          <a:noFill/>
          <a:ln w="254000">
            <a:solidFill>
              <a:srgbClr val="000000"/>
            </a:solidFill>
            <a:miter lim="800000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9763124" y="3602322"/>
            <a:ext cx="8728455" cy="13815016"/>
          </a:xfrm>
          <a:prstGeom prst="rect">
            <a:avLst/>
          </a:prstGeom>
          <a:solidFill>
            <a:schemeClr val="bg1">
              <a:alpha val="81960"/>
            </a:schemeClr>
          </a:solidFill>
          <a:ln w="76200" cmpd="sng">
            <a:solidFill>
              <a:srgbClr val="C0504D"/>
            </a:solidFill>
            <a:miter lim="800000"/>
            <a:headEnd/>
            <a:tailEnd/>
          </a:ln>
        </p:spPr>
        <p:txBody>
          <a:bodyPr wrap="none" lIns="139321" tIns="69659" rIns="139321" bIns="69659" anchor="ctr"/>
          <a:lstStyle/>
          <a:p>
            <a:endParaRPr lang="en-US">
              <a:latin typeface="Calibri" charset="0"/>
            </a:endParaRPr>
          </a:p>
          <a:p>
            <a:endParaRPr lang="en-US">
              <a:latin typeface="Calibri" charset="0"/>
            </a:endParaRP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552850" y="3602322"/>
            <a:ext cx="8728455" cy="13815016"/>
          </a:xfrm>
          <a:prstGeom prst="rect">
            <a:avLst/>
          </a:prstGeom>
          <a:solidFill>
            <a:schemeClr val="bg1">
              <a:alpha val="81960"/>
            </a:schemeClr>
          </a:solidFill>
          <a:ln w="76200" cmpd="sng">
            <a:solidFill>
              <a:srgbClr val="C0504D"/>
            </a:solidFill>
            <a:miter lim="800000"/>
            <a:headEnd/>
            <a:tailEnd/>
          </a:ln>
        </p:spPr>
        <p:txBody>
          <a:bodyPr wrap="none" lIns="139321" tIns="69659" rIns="139321" bIns="69659" anchor="ctr"/>
          <a:lstStyle/>
          <a:p>
            <a:endParaRPr lang="en-US">
              <a:latin typeface="Calibri" charset="0"/>
            </a:endParaRPr>
          </a:p>
          <a:p>
            <a:endParaRPr lang="en-US">
              <a:latin typeface="Calibri" charset="0"/>
            </a:endParaRPr>
          </a:p>
        </p:txBody>
      </p:sp>
      <p:sp>
        <p:nvSpPr>
          <p:cNvPr id="19" name="Text Box 37"/>
          <p:cNvSpPr txBox="1">
            <a:spLocks noChangeArrowheads="1"/>
          </p:cNvSpPr>
          <p:nvPr/>
        </p:nvSpPr>
        <p:spPr bwMode="auto">
          <a:xfrm>
            <a:off x="1097111" y="3986820"/>
            <a:ext cx="7747154" cy="10328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9321" tIns="69659" rIns="139321" bIns="69659">
            <a:spAutoFit/>
          </a:bodyPr>
          <a:lstStyle>
            <a:lvl1pPr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600" b="1" dirty="0" smtClean="0"/>
              <a:t>Background to Collaboration</a:t>
            </a:r>
            <a:r>
              <a:rPr lang="en-US" sz="3200" b="1" dirty="0" smtClean="0"/>
              <a:t>: </a:t>
            </a:r>
          </a:p>
          <a:p>
            <a:pPr marL="457200" indent="-457200">
              <a:buFont typeface="Arial"/>
              <a:buChar char="•"/>
            </a:pPr>
            <a:endParaRPr lang="en-US" sz="2800" dirty="0">
              <a:solidFill>
                <a:srgbClr val="000000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sz="3200" dirty="0" smtClean="0">
                <a:solidFill>
                  <a:srgbClr val="000000"/>
                </a:solidFill>
              </a:rPr>
              <a:t>This </a:t>
            </a:r>
            <a:r>
              <a:rPr lang="en-US" sz="3200" dirty="0">
                <a:solidFill>
                  <a:srgbClr val="000000"/>
                </a:solidFill>
              </a:rPr>
              <a:t>slide/poster size is 40.97x23.04 (16:9 aspect ratio)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Minimum font: 28pt (this may seem large, but at this poster size it’s not)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Recommended font Types: Calibri, Arial, Times New </a:t>
            </a:r>
            <a:r>
              <a:rPr lang="en-US" sz="3200" dirty="0" smtClean="0">
                <a:solidFill>
                  <a:srgbClr val="000000"/>
                </a:solidFill>
              </a:rPr>
              <a:t>Roman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 smtClean="0">
                <a:solidFill>
                  <a:srgbClr val="000000"/>
                </a:solidFill>
              </a:rPr>
              <a:t>When possible use 32pt or higher!</a:t>
            </a:r>
            <a:endParaRPr lang="en-US" sz="3200" dirty="0">
              <a:solidFill>
                <a:srgbClr val="000000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sz="3200" b="1" dirty="0" smtClean="0">
                <a:solidFill>
                  <a:srgbClr val="000000"/>
                </a:solidFill>
              </a:rPr>
              <a:t>This </a:t>
            </a:r>
            <a:r>
              <a:rPr lang="en-US" sz="3200" b="1" dirty="0">
                <a:solidFill>
                  <a:srgbClr val="000000"/>
                </a:solidFill>
              </a:rPr>
              <a:t>is only a template. All content may be modified</a:t>
            </a:r>
            <a:endParaRPr lang="en-US" sz="3200" dirty="0">
              <a:solidFill>
                <a:srgbClr val="000000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sz="3200" b="1" dirty="0">
                <a:solidFill>
                  <a:srgbClr val="000000"/>
                </a:solidFill>
              </a:rPr>
              <a:t>If you are creating your e-poster on a PC, please make sure to save your formulas as an image and embed it into your presentation or they will change on our Macs.</a:t>
            </a:r>
          </a:p>
          <a:p>
            <a:pPr algn="just" eaLnBrk="1" hangingPunct="1"/>
            <a:endParaRPr lang="en-US" sz="2500" b="1" dirty="0" smtClean="0"/>
          </a:p>
          <a:p>
            <a:pPr algn="just" eaLnBrk="1" hangingPunct="1"/>
            <a:endParaRPr lang="en-US" sz="2500" b="1" dirty="0"/>
          </a:p>
          <a:p>
            <a:r>
              <a:rPr lang="en-US" sz="3600" b="1" dirty="0" smtClean="0">
                <a:solidFill>
                  <a:srgbClr val="000000"/>
                </a:solidFill>
              </a:rPr>
              <a:t>Research Question with Partner:</a:t>
            </a:r>
            <a:r>
              <a:rPr lang="en-US" sz="3600" dirty="0" smtClean="0">
                <a:solidFill>
                  <a:srgbClr val="000000"/>
                </a:solidFill>
              </a:rPr>
              <a:t> </a:t>
            </a:r>
          </a:p>
          <a:p>
            <a:endParaRPr lang="en-US" sz="3600" dirty="0" smtClean="0">
              <a:solidFill>
                <a:srgbClr val="000000"/>
              </a:solidFill>
            </a:endParaRPr>
          </a:p>
          <a:p>
            <a:pPr algn="just" eaLnBrk="1" hangingPunct="1"/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21" name="TextBox 3"/>
          <p:cNvSpPr txBox="1">
            <a:spLocks noChangeArrowheads="1"/>
          </p:cNvSpPr>
          <p:nvPr/>
        </p:nvSpPr>
        <p:spPr bwMode="auto">
          <a:xfrm>
            <a:off x="9899188" y="3832228"/>
            <a:ext cx="8728455" cy="1422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74593" tIns="187297" rIns="374593" bIns="187297">
            <a:spAutoFit/>
          </a:bodyPr>
          <a:lstStyle>
            <a:lvl1pPr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US" sz="3600" b="1" dirty="0" smtClean="0"/>
              <a:t>Partner Gaps and Need to Address:</a:t>
            </a:r>
            <a:endParaRPr lang="en-US" sz="3600" dirty="0" smtClean="0"/>
          </a:p>
          <a:p>
            <a:pPr lvl="0"/>
            <a:endParaRPr lang="en-US" sz="3200" b="1" dirty="0">
              <a:latin typeface="Arial"/>
              <a:ea typeface="Arial"/>
              <a:cs typeface="Arial"/>
              <a:sym typeface="Arial"/>
            </a:endParaRPr>
          </a:p>
          <a:p>
            <a:pPr marL="457200" indent="-457200">
              <a:buFont typeface="Arial"/>
              <a:buChar char="•"/>
            </a:pPr>
            <a:r>
              <a:rPr lang="en-US" sz="3200" dirty="0" smtClean="0">
                <a:solidFill>
                  <a:srgbClr val="000000"/>
                </a:solidFill>
              </a:rPr>
              <a:t>Layout should be landscape </a:t>
            </a:r>
            <a:r>
              <a:rPr lang="mr-IN" sz="3200" dirty="0" smtClean="0">
                <a:solidFill>
                  <a:srgbClr val="000000"/>
                </a:solidFill>
              </a:rPr>
              <a:t>–</a:t>
            </a:r>
            <a:r>
              <a:rPr lang="en-US" sz="3200" dirty="0" smtClean="0">
                <a:solidFill>
                  <a:srgbClr val="000000"/>
                </a:solidFill>
              </a:rPr>
              <a:t> 1 slide max.  Additional materials can be available in hard copy on the table.</a:t>
            </a:r>
            <a:endParaRPr lang="en-US" sz="3200" dirty="0">
              <a:solidFill>
                <a:srgbClr val="000000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sz="3200" dirty="0" smtClean="0">
                <a:solidFill>
                  <a:srgbClr val="000000"/>
                </a:solidFill>
              </a:rPr>
              <a:t>Less is more </a:t>
            </a:r>
            <a:r>
              <a:rPr lang="mr-IN" sz="3200" dirty="0" smtClean="0">
                <a:solidFill>
                  <a:srgbClr val="000000"/>
                </a:solidFill>
              </a:rPr>
              <a:t>–</a:t>
            </a:r>
            <a:r>
              <a:rPr lang="en-US" sz="3200" dirty="0" smtClean="0">
                <a:solidFill>
                  <a:srgbClr val="000000"/>
                </a:solidFill>
              </a:rPr>
              <a:t> this is an elevator presentation </a:t>
            </a:r>
            <a:r>
              <a:rPr lang="mr-IN" sz="3200" dirty="0" smtClean="0">
                <a:solidFill>
                  <a:srgbClr val="000000"/>
                </a:solidFill>
              </a:rPr>
              <a:t>–</a:t>
            </a:r>
            <a:r>
              <a:rPr lang="en-US" sz="3200" dirty="0" smtClean="0">
                <a:solidFill>
                  <a:srgbClr val="000000"/>
                </a:solidFill>
              </a:rPr>
              <a:t> not your typical research presentation.  This is a high level conversation </a:t>
            </a:r>
            <a:r>
              <a:rPr lang="mr-IN" sz="3200" dirty="0" smtClean="0">
                <a:solidFill>
                  <a:srgbClr val="000000"/>
                </a:solidFill>
              </a:rPr>
              <a:t>–</a:t>
            </a:r>
            <a:r>
              <a:rPr lang="en-US" sz="3200" dirty="0" smtClean="0">
                <a:solidFill>
                  <a:srgbClr val="000000"/>
                </a:solidFill>
              </a:rPr>
              <a:t> 10k feet</a:t>
            </a:r>
            <a:r>
              <a:rPr lang="mr-IN" sz="3200" dirty="0" smtClean="0">
                <a:solidFill>
                  <a:srgbClr val="000000"/>
                </a:solidFill>
              </a:rPr>
              <a:t>…</a:t>
            </a:r>
            <a:r>
              <a:rPr lang="en-US" sz="3200" dirty="0" smtClean="0">
                <a:solidFill>
                  <a:srgbClr val="000000"/>
                </a:solidFill>
              </a:rPr>
              <a:t> or higher!</a:t>
            </a:r>
            <a:endParaRPr lang="en-US" sz="3200" dirty="0">
              <a:solidFill>
                <a:srgbClr val="000000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Embedded videos can only be displayed </a:t>
            </a:r>
            <a:r>
              <a:rPr lang="en-US" sz="3200" dirty="0" smtClean="0">
                <a:solidFill>
                  <a:srgbClr val="000000"/>
                </a:solidFill>
              </a:rPr>
              <a:t>in </a:t>
            </a:r>
            <a:r>
              <a:rPr lang="en-US" sz="3200" dirty="0">
                <a:solidFill>
                  <a:srgbClr val="000000"/>
                </a:solidFill>
              </a:rPr>
              <a:t>.</a:t>
            </a:r>
            <a:r>
              <a:rPr lang="en-US" sz="3200" dirty="0" err="1">
                <a:solidFill>
                  <a:srgbClr val="000000"/>
                </a:solidFill>
              </a:rPr>
              <a:t>mov</a:t>
            </a:r>
            <a:r>
              <a:rPr lang="en-US" sz="3200" dirty="0">
                <a:solidFill>
                  <a:srgbClr val="000000"/>
                </a:solidFill>
              </a:rPr>
              <a:t>, .mp4, .mpeg.  Note: Upload your video file along with your PowerPoint file. </a:t>
            </a:r>
            <a:endParaRPr lang="en-US" sz="3200" dirty="0" smtClean="0">
              <a:solidFill>
                <a:srgbClr val="000000"/>
              </a:solidFill>
            </a:endParaRPr>
          </a:p>
          <a:p>
            <a:pPr marL="457200" indent="-4572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</a:endParaRPr>
          </a:p>
          <a:p>
            <a:pPr marL="457200" indent="-4572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</a:endParaRPr>
          </a:p>
          <a:p>
            <a:pPr marL="457200" indent="-4572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</a:endParaRPr>
          </a:p>
          <a:p>
            <a:pPr marL="457200" indent="-457200">
              <a:buFont typeface="Arial"/>
              <a:buChar char="•"/>
            </a:pPr>
            <a:endParaRPr lang="en-US" sz="3200" dirty="0">
              <a:solidFill>
                <a:srgbClr val="000000"/>
              </a:solidFill>
            </a:endParaRPr>
          </a:p>
          <a:p>
            <a:pPr marL="457200" indent="-4572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</a:endParaRPr>
          </a:p>
          <a:p>
            <a:pPr marL="457200" indent="-457200">
              <a:buFont typeface="Arial"/>
              <a:buChar char="•"/>
            </a:pPr>
            <a:endParaRPr lang="en-US" sz="3200" dirty="0">
              <a:solidFill>
                <a:srgbClr val="000000"/>
              </a:solidFill>
            </a:endParaRPr>
          </a:p>
          <a:p>
            <a:pPr marL="457200" indent="-457200">
              <a:buFont typeface="Arial"/>
              <a:buChar char="•"/>
            </a:pPr>
            <a:endParaRPr lang="en-US" sz="3200" dirty="0" smtClean="0">
              <a:solidFill>
                <a:srgbClr val="000000"/>
              </a:solidFill>
            </a:endParaRPr>
          </a:p>
          <a:p>
            <a:endParaRPr lang="en-US" sz="3200" dirty="0">
              <a:solidFill>
                <a:srgbClr val="000000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Save all mathematical formulas and equations to images (.jpg, .</a:t>
            </a:r>
            <a:r>
              <a:rPr lang="en-US" sz="3200" dirty="0" err="1">
                <a:solidFill>
                  <a:srgbClr val="000000"/>
                </a:solidFill>
              </a:rPr>
              <a:t>png</a:t>
            </a:r>
            <a:r>
              <a:rPr lang="en-US" sz="3200" dirty="0">
                <a:solidFill>
                  <a:srgbClr val="000000"/>
                </a:solidFill>
              </a:rPr>
              <a:t>) when embedding or upload your excel file along with your PowerPoint file.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Save PowerPoint as .</a:t>
            </a:r>
            <a:r>
              <a:rPr lang="en-US" sz="3200" dirty="0" err="1">
                <a:solidFill>
                  <a:srgbClr val="000000"/>
                </a:solidFill>
              </a:rPr>
              <a:t>pptx</a:t>
            </a:r>
            <a:r>
              <a:rPr lang="en-US" sz="3200" dirty="0">
                <a:solidFill>
                  <a:srgbClr val="000000"/>
                </a:solidFill>
              </a:rPr>
              <a:t> to </a:t>
            </a:r>
            <a:r>
              <a:rPr lang="en-US" sz="3200" dirty="0" smtClean="0">
                <a:solidFill>
                  <a:srgbClr val="000000"/>
                </a:solidFill>
              </a:rPr>
              <a:t>include all </a:t>
            </a:r>
            <a:r>
              <a:rPr lang="en-US" sz="3200" dirty="0">
                <a:solidFill>
                  <a:srgbClr val="000000"/>
                </a:solidFill>
              </a:rPr>
              <a:t>your embedded images and </a:t>
            </a:r>
            <a:r>
              <a:rPr lang="en-US" sz="3200" dirty="0" smtClean="0">
                <a:solidFill>
                  <a:srgbClr val="000000"/>
                </a:solidFill>
              </a:rPr>
              <a:t>videos.</a:t>
            </a:r>
            <a:endParaRPr lang="en-US" sz="3200" dirty="0">
              <a:solidFill>
                <a:srgbClr val="000000"/>
              </a:solidFill>
            </a:endParaRPr>
          </a:p>
          <a:p>
            <a:pPr lvl="0"/>
            <a:endParaRPr lang="en-US" sz="3200" dirty="0">
              <a:latin typeface="Arial"/>
              <a:ea typeface="Arial"/>
              <a:cs typeface="Arial"/>
              <a:sym typeface="Arial"/>
            </a:endParaRPr>
          </a:p>
          <a:p>
            <a:pPr lvl="0">
              <a:buSzPct val="25000"/>
            </a:pPr>
            <a:endParaRPr lang="en-US" sz="32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44817" y="213602"/>
            <a:ext cx="2857377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504D"/>
                </a:solidFill>
              </a:rPr>
              <a:t>MAGNETICALLY TEXTURED COMPOSITES FOR THERMAL MANAGEMENT</a:t>
            </a:r>
            <a:endParaRPr lang="en-US" b="1" dirty="0">
              <a:solidFill>
                <a:srgbClr val="C0504D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85417" y="1393590"/>
            <a:ext cx="298925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Sara Wadia-Fascetti</a:t>
            </a:r>
            <a:r>
              <a:rPr lang="en-US" sz="4800" baseline="30000" dirty="0"/>
              <a:t>1</a:t>
            </a:r>
            <a:r>
              <a:rPr lang="en-US" sz="4800" dirty="0"/>
              <a:t> (PhD Candidate in Civil Engineering), </a:t>
            </a:r>
            <a:r>
              <a:rPr lang="en-US" sz="4800" dirty="0" err="1"/>
              <a:t>Amdanda</a:t>
            </a:r>
            <a:r>
              <a:rPr lang="en-US" sz="4800" dirty="0"/>
              <a:t> </a:t>
            </a:r>
            <a:r>
              <a:rPr lang="en-US" sz="4800" dirty="0" smtClean="0"/>
              <a:t>Cornwall</a:t>
            </a:r>
            <a:r>
              <a:rPr lang="en-US" sz="4800" baseline="30000" dirty="0" smtClean="0"/>
              <a:t>1</a:t>
            </a:r>
            <a:r>
              <a:rPr lang="en-US" sz="4800" dirty="0"/>
              <a:t>, Shawn Williams</a:t>
            </a:r>
            <a:r>
              <a:rPr lang="en-US" sz="4800" baseline="30000" dirty="0"/>
              <a:t>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785417" y="2304996"/>
            <a:ext cx="2989257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aseline="30000" dirty="0"/>
              <a:t>1</a:t>
            </a:r>
            <a:r>
              <a:rPr lang="en-US" sz="4400" dirty="0"/>
              <a:t>Northeastern University and </a:t>
            </a:r>
            <a:r>
              <a:rPr lang="en-US" sz="4400" baseline="30000" dirty="0" smtClean="0"/>
              <a:t>2</a:t>
            </a:r>
            <a:r>
              <a:rPr lang="en-US" sz="4400" dirty="0"/>
              <a:t>R</a:t>
            </a:r>
            <a:r>
              <a:rPr lang="en-US" sz="4400" dirty="0" smtClean="0"/>
              <a:t>ogers </a:t>
            </a:r>
            <a:r>
              <a:rPr lang="en-US" sz="4400" dirty="0"/>
              <a:t>Corporation</a:t>
            </a:r>
          </a:p>
          <a:p>
            <a:pPr algn="ctr"/>
            <a:endParaRPr lang="en-US" sz="4400" dirty="0"/>
          </a:p>
        </p:txBody>
      </p:sp>
      <p:pic>
        <p:nvPicPr>
          <p:cNvPr id="45" name="image01.png"/>
          <p:cNvPicPr/>
          <p:nvPr/>
        </p:nvPicPr>
        <p:blipFill rotWithShape="1">
          <a:blip r:embed="rId2"/>
          <a:srcRect l="16109"/>
          <a:stretch/>
        </p:blipFill>
        <p:spPr>
          <a:xfrm>
            <a:off x="688915" y="2078598"/>
            <a:ext cx="8344299" cy="1447231"/>
          </a:xfrm>
          <a:prstGeom prst="rect">
            <a:avLst/>
          </a:prstGeom>
          <a:ln/>
        </p:spPr>
      </p:pic>
      <p:pic>
        <p:nvPicPr>
          <p:cNvPr id="46" name="Picture 12" descr="4289928519_4cfe4f0518_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0836" y="2045551"/>
            <a:ext cx="4470669" cy="1210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TextBox 3"/>
          <p:cNvSpPr txBox="1">
            <a:spLocks noChangeArrowheads="1"/>
          </p:cNvSpPr>
          <p:nvPr/>
        </p:nvSpPr>
        <p:spPr bwMode="auto">
          <a:xfrm>
            <a:off x="19336966" y="3880994"/>
            <a:ext cx="17469540" cy="9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74593" tIns="187297" rIns="374593" bIns="187297">
            <a:spAutoFit/>
          </a:bodyPr>
          <a:lstStyle>
            <a:lvl1pPr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US" sz="3600" b="1" dirty="0" smtClean="0"/>
              <a:t>Describe your Experience:</a:t>
            </a:r>
            <a:r>
              <a:rPr lang="en-US" sz="3600" dirty="0" smtClean="0"/>
              <a:t> </a:t>
            </a:r>
          </a:p>
        </p:txBody>
      </p:sp>
      <p:sp>
        <p:nvSpPr>
          <p:cNvPr id="48" name="TextBox 3"/>
          <p:cNvSpPr txBox="1">
            <a:spLocks noChangeArrowheads="1"/>
          </p:cNvSpPr>
          <p:nvPr/>
        </p:nvSpPr>
        <p:spPr bwMode="auto">
          <a:xfrm>
            <a:off x="19336966" y="13085327"/>
            <a:ext cx="9917152" cy="339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74593" tIns="187297" rIns="374593" bIns="187297">
            <a:spAutoFit/>
          </a:bodyPr>
          <a:lstStyle>
            <a:lvl1pPr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US" sz="3600" b="1" dirty="0" smtClean="0"/>
              <a:t>Describe Impact and Future Next Steps:</a:t>
            </a:r>
            <a:endParaRPr lang="en-US" sz="3600" dirty="0" smtClean="0"/>
          </a:p>
          <a:p>
            <a:pPr lvl="0"/>
            <a:endParaRPr lang="en-US" sz="3200" b="1" dirty="0">
              <a:latin typeface="Arial"/>
              <a:ea typeface="Arial"/>
              <a:cs typeface="Arial"/>
              <a:sym typeface="Arial"/>
            </a:endParaRPr>
          </a:p>
          <a:p>
            <a:pPr lvl="0">
              <a:buSzPct val="25000"/>
            </a:pPr>
            <a:r>
              <a:rPr lang="en-US" sz="3200" dirty="0" smtClean="0">
                <a:latin typeface="Arial"/>
                <a:ea typeface="Arial"/>
                <a:cs typeface="Arial"/>
                <a:sym typeface="Arial"/>
              </a:rPr>
              <a:t>Include graphics.  Focus on fewer big picture graphics and avoid many different research tables.  If you wish, you can bring additional handouts available at the tables.</a:t>
            </a:r>
            <a:endParaRPr lang="en-US" sz="32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68085" y="2078598"/>
            <a:ext cx="1912246" cy="1111154"/>
          </a:xfrm>
        </p:spPr>
        <p:txBody>
          <a:bodyPr>
            <a:normAutofit/>
          </a:bodyPr>
          <a:lstStyle/>
          <a:p>
            <a:r>
              <a:rPr lang="en-US" sz="200" dirty="0" smtClean="0"/>
              <a:t>Rogers</a:t>
            </a:r>
            <a:endParaRPr lang="en-US" sz="200" dirty="0"/>
          </a:p>
        </p:txBody>
      </p:sp>
      <p:pic>
        <p:nvPicPr>
          <p:cNvPr id="56" name="Picture 5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3"/>
          <a:stretch/>
        </p:blipFill>
        <p:spPr bwMode="auto">
          <a:xfrm>
            <a:off x="19699002" y="5214274"/>
            <a:ext cx="8157677" cy="3998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8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10" b="14121"/>
          <a:stretch/>
        </p:blipFill>
        <p:spPr bwMode="auto">
          <a:xfrm>
            <a:off x="956054" y="13447106"/>
            <a:ext cx="7904163" cy="378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85" descr="INSPIRE copy.pd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1453" y="13061084"/>
            <a:ext cx="8196720" cy="4942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9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55574" y="8503507"/>
            <a:ext cx="8216504" cy="4127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28691335" y="5667834"/>
            <a:ext cx="703435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25000"/>
            </a:pPr>
            <a:r>
              <a:rPr lang="en-US" sz="3200" dirty="0" smtClean="0">
                <a:latin typeface="Arial"/>
                <a:ea typeface="Arial"/>
                <a:cs typeface="Arial"/>
                <a:sym typeface="Arial"/>
              </a:rPr>
              <a:t>The audience is highly interdisciplinary, and it is important to speak / present broadly and across many </a:t>
            </a:r>
            <a:r>
              <a:rPr lang="en-US" sz="3200" dirty="0" err="1" smtClean="0">
                <a:latin typeface="Arial"/>
                <a:ea typeface="Arial"/>
                <a:cs typeface="Arial"/>
                <a:sym typeface="Arial"/>
              </a:rPr>
              <a:t>discplines</a:t>
            </a:r>
            <a:r>
              <a:rPr lang="en-US" sz="3200" dirty="0" smtClean="0">
                <a:latin typeface="Arial"/>
                <a:ea typeface="Arial"/>
                <a:cs typeface="Arial"/>
                <a:sym typeface="Arial"/>
              </a:rPr>
              <a:t>.</a:t>
            </a:r>
            <a:endParaRPr lang="en-US" sz="32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0636623" y="9741120"/>
            <a:ext cx="703435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25000"/>
            </a:pPr>
            <a:r>
              <a:rPr lang="en-US" sz="3200" dirty="0">
                <a:latin typeface="Arial"/>
                <a:ea typeface="Arial"/>
                <a:cs typeface="Arial"/>
                <a:sym typeface="Arial"/>
              </a:rPr>
              <a:t>Include graphics.  Focus on fewer big picture graphics and avoid many different research tables.  If you wish, you can bring additional handouts available at the tables.</a:t>
            </a:r>
          </a:p>
        </p:txBody>
      </p:sp>
      <p:pic>
        <p:nvPicPr>
          <p:cNvPr id="33" name="Picture 32" descr="2014-JCS-Office-of-Financial-Empowerment-Logo-01-1.png">
            <a:hlinkClick r:id="" action="ppaction://noaction"/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4924" y="18886111"/>
            <a:ext cx="4670379" cy="1567913"/>
          </a:xfrm>
          <a:prstGeom prst="rect">
            <a:avLst/>
          </a:prstGeom>
        </p:spPr>
      </p:pic>
      <p:pic>
        <p:nvPicPr>
          <p:cNvPr id="34" name="Picture 33">
            <a:hlinkClick r:id="" action="ppaction://noaction"/>
          </p:cNvPr>
          <p:cNvPicPr>
            <a:picLocks noChangeAspect="1"/>
          </p:cNvPicPr>
          <p:nvPr/>
        </p:nvPicPr>
        <p:blipFill rotWithShape="1">
          <a:blip r:embed="rId9"/>
          <a:srcRect l="14379" t="13613" r="6750" b="13375"/>
          <a:stretch/>
        </p:blipFill>
        <p:spPr>
          <a:xfrm>
            <a:off x="26787254" y="18858168"/>
            <a:ext cx="1805636" cy="1621585"/>
          </a:xfrm>
          <a:prstGeom prst="rect">
            <a:avLst/>
          </a:prstGeom>
        </p:spPr>
      </p:pic>
      <p:pic>
        <p:nvPicPr>
          <p:cNvPr id="35" name="Picture 34" descr="googlelogo_color_272x92dp.png">
            <a:hlinkClick r:id="" action="ppaction://noaction"/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4841" y="19132258"/>
            <a:ext cx="4633553" cy="1567231"/>
          </a:xfrm>
          <a:prstGeom prst="rect">
            <a:avLst/>
          </a:prstGeom>
        </p:spPr>
      </p:pic>
      <p:pic>
        <p:nvPicPr>
          <p:cNvPr id="36" name="Picture 12" descr="4289928519_4cfe4f0518_m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4819" y="19227706"/>
            <a:ext cx="4470669" cy="1210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extBox 36"/>
          <p:cNvSpPr txBox="1"/>
          <p:nvPr/>
        </p:nvSpPr>
        <p:spPr>
          <a:xfrm>
            <a:off x="-424339" y="17850946"/>
            <a:ext cx="3825059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800" b="1" dirty="0" smtClean="0">
                <a:solidFill>
                  <a:schemeClr val="accent2"/>
                </a:solidFill>
                <a:latin typeface="PT Serif"/>
                <a:cs typeface="PT Serif"/>
              </a:rPr>
              <a:t>Experiential PhD Expo: Partnerships Benefiting Research, Maximizing Impact and Broadening Careers</a:t>
            </a:r>
          </a:p>
        </p:txBody>
      </p:sp>
      <p:pic>
        <p:nvPicPr>
          <p:cNvPr id="38" name="image01.png">
            <a:hlinkClick r:id="rId11" action="ppaction://hlinksldjump"/>
          </p:cNvPr>
          <p:cNvPicPr/>
          <p:nvPr/>
        </p:nvPicPr>
        <p:blipFill rotWithShape="1">
          <a:blip r:embed="rId2"/>
          <a:srcRect l="16109"/>
          <a:stretch/>
        </p:blipFill>
        <p:spPr>
          <a:xfrm>
            <a:off x="956054" y="19067535"/>
            <a:ext cx="8344299" cy="1447231"/>
          </a:xfrm>
          <a:prstGeom prst="rect">
            <a:avLst/>
          </a:prstGeom>
          <a:ln/>
        </p:spPr>
      </p:pic>
      <p:cxnSp>
        <p:nvCxnSpPr>
          <p:cNvPr id="6" name="Straight Connector 5"/>
          <p:cNvCxnSpPr/>
          <p:nvPr/>
        </p:nvCxnSpPr>
        <p:spPr>
          <a:xfrm>
            <a:off x="210631" y="17850946"/>
            <a:ext cx="36932012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9" name="Picture 90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420"/>
          <a:stretch/>
        </p:blipFill>
        <p:spPr bwMode="auto">
          <a:xfrm>
            <a:off x="10128038" y="10544071"/>
            <a:ext cx="8216504" cy="2789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6155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xmlns:p14="http://schemas.microsoft.com/office/powerpoint/2010/main" spd="slow" advClick="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366</Words>
  <Application>Microsoft Macintosh PowerPoint</Application>
  <PresentationFormat>Custom</PresentationFormat>
  <Paragraphs>37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Rogers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ePB employee</dc:creator>
  <cp:lastModifiedBy>Sara Wadia-Fascetti</cp:lastModifiedBy>
  <cp:revision>42</cp:revision>
  <cp:lastPrinted>2018-04-24T15:44:27Z</cp:lastPrinted>
  <dcterms:created xsi:type="dcterms:W3CDTF">2017-08-28T19:07:22Z</dcterms:created>
  <dcterms:modified xsi:type="dcterms:W3CDTF">2018-04-24T15:44:29Z</dcterms:modified>
</cp:coreProperties>
</file>